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9" d="100"/>
          <a:sy n="59" d="100"/>
        </p:scale>
        <p:origin x="612"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AF3B8895-E1D6-41BE-BD89-7B2A98DE8629}" type="datetimeFigureOut">
              <a:rPr lang="ar-IQ" smtClean="0"/>
              <a:t>27/03/1446</a:t>
            </a:fld>
            <a:endParaRPr lang="ar-IQ"/>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IQ"/>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15DA4B6D-1D1A-48C3-9D3E-0C66B1A22966}"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AF3B8895-E1D6-41BE-BD89-7B2A98DE8629}" type="datetimeFigureOut">
              <a:rPr lang="ar-IQ" smtClean="0"/>
              <a:t>27/03/1446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DA4B6D-1D1A-48C3-9D3E-0C66B1A2296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AF3B8895-E1D6-41BE-BD89-7B2A98DE8629}" type="datetimeFigureOut">
              <a:rPr lang="ar-IQ" smtClean="0"/>
              <a:t>27/03/1446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DA4B6D-1D1A-48C3-9D3E-0C66B1A2296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4"/>
          </p:nvPr>
        </p:nvSpPr>
        <p:spPr/>
        <p:txBody>
          <a:bodyPr rtlCol="0"/>
          <a:lstStyle/>
          <a:p>
            <a:fld id="{AF3B8895-E1D6-41BE-BD89-7B2A98DE8629}" type="datetimeFigureOut">
              <a:rPr lang="ar-IQ" smtClean="0"/>
              <a:t>27/03/1446</a:t>
            </a:fld>
            <a:endParaRPr lang="ar-IQ"/>
          </a:p>
        </p:txBody>
      </p:sp>
      <p:sp>
        <p:nvSpPr>
          <p:cNvPr id="9" name="عنصر نائب لرقم الشريحة 8"/>
          <p:cNvSpPr>
            <a:spLocks noGrp="1"/>
          </p:cNvSpPr>
          <p:nvPr>
            <p:ph type="sldNum" sz="quarter" idx="15"/>
          </p:nvPr>
        </p:nvSpPr>
        <p:spPr/>
        <p:txBody>
          <a:bodyPr rtlCol="0"/>
          <a:lstStyle/>
          <a:p>
            <a:fld id="{15DA4B6D-1D1A-48C3-9D3E-0C66B1A22966}" type="slidenum">
              <a:rPr lang="ar-IQ" smtClean="0"/>
              <a:t>‹#›</a:t>
            </a:fld>
            <a:endParaRPr lang="ar-IQ"/>
          </a:p>
        </p:txBody>
      </p:sp>
      <p:sp>
        <p:nvSpPr>
          <p:cNvPr id="10" name="عنصر نائب للتذييل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AF3B8895-E1D6-41BE-BD89-7B2A98DE8629}" type="datetimeFigureOut">
              <a:rPr lang="ar-IQ" smtClean="0"/>
              <a:t>27/03/1446</a:t>
            </a:fld>
            <a:endParaRPr lang="ar-IQ"/>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IQ"/>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15DA4B6D-1D1A-48C3-9D3E-0C66B1A22966}"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AF3B8895-E1D6-41BE-BD89-7B2A98DE8629}" type="datetimeFigureOut">
              <a:rPr lang="ar-IQ" smtClean="0"/>
              <a:t>27/03/1446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5DA4B6D-1D1A-48C3-9D3E-0C66B1A22966}" type="slidenum">
              <a:rPr lang="ar-IQ" smtClean="0"/>
              <a:t>‹#›</a:t>
            </a:fld>
            <a:endParaRPr lang="ar-IQ"/>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AF3B8895-E1D6-41BE-BD89-7B2A98DE8629}" type="datetimeFigureOut">
              <a:rPr lang="ar-IQ" smtClean="0"/>
              <a:t>27/03/1446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5DA4B6D-1D1A-48C3-9D3E-0C66B1A22966}" type="slidenum">
              <a:rPr lang="ar-IQ" smtClean="0"/>
              <a:t>‹#›</a:t>
            </a:fld>
            <a:endParaRPr lang="ar-IQ"/>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AF3B8895-E1D6-41BE-BD89-7B2A98DE8629}" type="datetimeFigureOut">
              <a:rPr lang="ar-IQ" smtClean="0"/>
              <a:t>27/03/1446</a:t>
            </a:fld>
            <a:endParaRPr lang="ar-IQ"/>
          </a:p>
        </p:txBody>
      </p:sp>
      <p:sp>
        <p:nvSpPr>
          <p:cNvPr id="7" name="عنصر نائب لرقم الشريحة 6"/>
          <p:cNvSpPr>
            <a:spLocks noGrp="1"/>
          </p:cNvSpPr>
          <p:nvPr>
            <p:ph type="sldNum" sz="quarter" idx="11"/>
          </p:nvPr>
        </p:nvSpPr>
        <p:spPr/>
        <p:txBody>
          <a:bodyPr rtlCol="0"/>
          <a:lstStyle/>
          <a:p>
            <a:fld id="{15DA4B6D-1D1A-48C3-9D3E-0C66B1A22966}" type="slidenum">
              <a:rPr lang="ar-IQ" smtClean="0"/>
              <a:t>‹#›</a:t>
            </a:fld>
            <a:endParaRPr lang="ar-IQ"/>
          </a:p>
        </p:txBody>
      </p:sp>
      <p:sp>
        <p:nvSpPr>
          <p:cNvPr id="8" name="عنصر نائب للتذييل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F3B8895-E1D6-41BE-BD89-7B2A98DE8629}" type="datetimeFigureOut">
              <a:rPr lang="ar-IQ" smtClean="0"/>
              <a:t>27/03/1446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5DA4B6D-1D1A-48C3-9D3E-0C66B1A2296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21" name="عنصر نائب للتاريخ 20"/>
          <p:cNvSpPr>
            <a:spLocks noGrp="1"/>
          </p:cNvSpPr>
          <p:nvPr>
            <p:ph type="dt" sz="half" idx="14"/>
          </p:nvPr>
        </p:nvSpPr>
        <p:spPr/>
        <p:txBody>
          <a:bodyPr rtlCol="0"/>
          <a:lstStyle/>
          <a:p>
            <a:fld id="{AF3B8895-E1D6-41BE-BD89-7B2A98DE8629}" type="datetimeFigureOut">
              <a:rPr lang="ar-IQ" smtClean="0"/>
              <a:t>27/03/1446</a:t>
            </a:fld>
            <a:endParaRPr lang="ar-IQ"/>
          </a:p>
        </p:txBody>
      </p:sp>
      <p:sp>
        <p:nvSpPr>
          <p:cNvPr id="22" name="عنصر نائب لرقم الشريحة 21"/>
          <p:cNvSpPr>
            <a:spLocks noGrp="1"/>
          </p:cNvSpPr>
          <p:nvPr>
            <p:ph type="sldNum" sz="quarter" idx="15"/>
          </p:nvPr>
        </p:nvSpPr>
        <p:spPr/>
        <p:txBody>
          <a:bodyPr rtlCol="0"/>
          <a:lstStyle/>
          <a:p>
            <a:fld id="{15DA4B6D-1D1A-48C3-9D3E-0C66B1A22966}" type="slidenum">
              <a:rPr lang="ar-IQ" smtClean="0"/>
              <a:t>‹#›</a:t>
            </a:fld>
            <a:endParaRPr lang="ar-IQ"/>
          </a:p>
        </p:txBody>
      </p:sp>
      <p:sp>
        <p:nvSpPr>
          <p:cNvPr id="23" name="عنصر نائب للتذييل 22"/>
          <p:cNvSpPr>
            <a:spLocks noGrp="1"/>
          </p:cNvSpPr>
          <p:nvPr>
            <p:ph type="ftr" sz="quarter" idx="16"/>
          </p:nvPr>
        </p:nvSpPr>
        <p:spPr/>
        <p:txBody>
          <a:bodyPr rtlCol="0"/>
          <a:lstStyle/>
          <a:p>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AF3B8895-E1D6-41BE-BD89-7B2A98DE8629}" type="datetimeFigureOut">
              <a:rPr lang="ar-IQ" smtClean="0"/>
              <a:t>27/03/1446</a:t>
            </a:fld>
            <a:endParaRPr lang="ar-IQ"/>
          </a:p>
        </p:txBody>
      </p:sp>
      <p:sp>
        <p:nvSpPr>
          <p:cNvPr id="18" name="عنصر نائب لرقم الشريحة 17"/>
          <p:cNvSpPr>
            <a:spLocks noGrp="1"/>
          </p:cNvSpPr>
          <p:nvPr>
            <p:ph type="sldNum" sz="quarter" idx="11"/>
          </p:nvPr>
        </p:nvSpPr>
        <p:spPr/>
        <p:txBody>
          <a:bodyPr rtlCol="0"/>
          <a:lstStyle/>
          <a:p>
            <a:fld id="{15DA4B6D-1D1A-48C3-9D3E-0C66B1A22966}" type="slidenum">
              <a:rPr lang="ar-IQ" smtClean="0"/>
              <a:t>‹#›</a:t>
            </a:fld>
            <a:endParaRPr lang="ar-IQ"/>
          </a:p>
        </p:txBody>
      </p:sp>
      <p:sp>
        <p:nvSpPr>
          <p:cNvPr id="21" name="عنصر نائب للتذييل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F3B8895-E1D6-41BE-BD89-7B2A98DE8629}" type="datetimeFigureOut">
              <a:rPr lang="ar-IQ" smtClean="0"/>
              <a:t>27/03/1446</a:t>
            </a:fld>
            <a:endParaRPr lang="ar-IQ"/>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5DA4B6D-1D1A-48C3-9D3E-0C66B1A2296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03648" y="1772816"/>
            <a:ext cx="6172200" cy="1894362"/>
          </a:xfrm>
        </p:spPr>
        <p:txBody>
          <a:bodyPr>
            <a:normAutofit/>
          </a:bodyPr>
          <a:lstStyle/>
          <a:p>
            <a:pPr algn="just" rtl="0">
              <a:lnSpc>
                <a:spcPct val="150000"/>
              </a:lnSpc>
              <a:spcAft>
                <a:spcPts val="0"/>
              </a:spcAft>
            </a:pPr>
            <a:r>
              <a:rPr lang="en-US" b="1" dirty="0">
                <a:effectLst/>
                <a:latin typeface="Times New Roman"/>
                <a:ea typeface="Calibri"/>
                <a:cs typeface="Arial"/>
              </a:rPr>
              <a:t>Manifestations of Alimentary Tract</a:t>
            </a:r>
            <a:endParaRPr lang="en-US" sz="3600" dirty="0">
              <a:ea typeface="Calibri"/>
              <a:cs typeface="Arial"/>
            </a:endParaRPr>
          </a:p>
        </p:txBody>
      </p:sp>
      <p:sp>
        <p:nvSpPr>
          <p:cNvPr id="3" name="عنوان فرعي 2"/>
          <p:cNvSpPr>
            <a:spLocks noGrp="1"/>
          </p:cNvSpPr>
          <p:nvPr>
            <p:ph type="subTitle" idx="1"/>
          </p:nvPr>
        </p:nvSpPr>
        <p:spPr/>
        <p:txBody>
          <a:bodyPr>
            <a:normAutofit/>
          </a:bodyPr>
          <a:lstStyle/>
          <a:p>
            <a:r>
              <a:rPr lang="en-US" sz="2400" dirty="0">
                <a:latin typeface="Times New Roman" panose="02020603050405020304" pitchFamily="18" charset="0"/>
                <a:cs typeface="Times New Roman" panose="02020603050405020304" pitchFamily="18" charset="0"/>
              </a:rPr>
              <a:t>By  </a:t>
            </a:r>
          </a:p>
          <a:p>
            <a:r>
              <a:rPr lang="en-US" sz="2400" dirty="0">
                <a:latin typeface="Times New Roman" panose="02020603050405020304" pitchFamily="18" charset="0"/>
                <a:cs typeface="Times New Roman" panose="02020603050405020304" pitchFamily="18" charset="0"/>
              </a:rPr>
              <a:t>Dr. Hussein </a:t>
            </a:r>
            <a:r>
              <a:rPr lang="en-US" sz="2400" dirty="0" err="1">
                <a:latin typeface="Times New Roman" panose="02020603050405020304" pitchFamily="18" charset="0"/>
                <a:cs typeface="Times New Roman" panose="02020603050405020304" pitchFamily="18" charset="0"/>
              </a:rPr>
              <a:t>ALNaji</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922704"/>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097593"/>
            <a:ext cx="8640960" cy="4457952"/>
          </a:xfrm>
          <a:prstGeom prst="rect">
            <a:avLst/>
          </a:prstGeom>
        </p:spPr>
        <p:txBody>
          <a:bodyPr wrap="square">
            <a:spAutoFit/>
          </a:bodyPr>
          <a:lstStyle/>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Dysfunction</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Inanition is the major physiologic effect of (</a:t>
            </a:r>
            <a:r>
              <a:rPr lang="en-US" sz="2400" i="1" dirty="0">
                <a:effectLst/>
                <a:latin typeface="Times New Roman" panose="02020603050405020304" pitchFamily="18" charset="0"/>
                <a:ea typeface="Calibri"/>
                <a:cs typeface="Times New Roman" panose="02020603050405020304" pitchFamily="18" charset="0"/>
              </a:rPr>
              <a:t>alimentary dysfunction when the disease is chronic)</a:t>
            </a:r>
            <a:r>
              <a:rPr lang="en-US" sz="2400" dirty="0">
                <a:effectLst/>
                <a:latin typeface="Times New Roman" panose="02020603050405020304" pitchFamily="18" charset="0"/>
                <a:ea typeface="Calibri"/>
                <a:cs typeface="Times New Roman" panose="02020603050405020304" pitchFamily="18" charset="0"/>
              </a:rPr>
              <a:t>, (</a:t>
            </a:r>
            <a:r>
              <a:rPr lang="en-US" sz="2400" b="1" dirty="0">
                <a:effectLst/>
                <a:latin typeface="Times New Roman" panose="02020603050405020304" pitchFamily="18" charset="0"/>
                <a:ea typeface="Calibri"/>
                <a:cs typeface="Times New Roman" panose="02020603050405020304" pitchFamily="18" charset="0"/>
              </a:rPr>
              <a:t>dehydration is the major effect in acute diseases</a:t>
            </a:r>
            <a:r>
              <a:rPr lang="en-US" sz="2400" dirty="0">
                <a:effectLst/>
                <a:latin typeface="Times New Roman" panose="02020603050405020304" pitchFamily="18" charset="0"/>
                <a:ea typeface="Calibri"/>
                <a:cs typeface="Times New Roman" panose="02020603050405020304" pitchFamily="18" charset="0"/>
              </a:rPr>
              <a:t>), and (shock is the important physiologic disturbance in hyper acute diseases).</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Other manifestations include abnormalities of </a:t>
            </a:r>
            <a:r>
              <a:rPr lang="en-US" sz="2400" dirty="0" err="1">
                <a:effectLst/>
                <a:latin typeface="Times New Roman" panose="02020603050405020304" pitchFamily="18" charset="0"/>
                <a:ea typeface="Calibri"/>
                <a:cs typeface="Times New Roman" panose="02020603050405020304" pitchFamily="18" charset="0"/>
              </a:rPr>
              <a:t>prehension</a:t>
            </a:r>
            <a:r>
              <a:rPr lang="en-US" sz="2400" dirty="0">
                <a:effectLst/>
                <a:latin typeface="Times New Roman" panose="02020603050405020304" pitchFamily="18" charset="0"/>
                <a:ea typeface="Calibri"/>
                <a:cs typeface="Times New Roman" panose="02020603050405020304" pitchFamily="18" charset="0"/>
              </a:rPr>
              <a:t>, mastication, and swallowing; and vomiting, diarrhea, hemorrhage, constipation, and scant feces.</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440698512"/>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682094"/>
            <a:ext cx="8208912" cy="5011949"/>
          </a:xfrm>
          <a:prstGeom prst="rect">
            <a:avLst/>
          </a:prstGeom>
        </p:spPr>
        <p:txBody>
          <a:bodyPr wrap="square">
            <a:spAutoFit/>
          </a:bodyPr>
          <a:lstStyle/>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Abnormalities Of </a:t>
            </a:r>
            <a:r>
              <a:rPr lang="en-US" sz="2400" b="1" dirty="0" err="1">
                <a:effectLst/>
                <a:latin typeface="Times New Roman" panose="02020603050405020304" pitchFamily="18" charset="0"/>
                <a:ea typeface="Calibri"/>
                <a:cs typeface="Times New Roman" panose="02020603050405020304" pitchFamily="18" charset="0"/>
              </a:rPr>
              <a:t>Prehension</a:t>
            </a:r>
            <a:r>
              <a:rPr lang="en-US" sz="2400" b="1" dirty="0">
                <a:effectLst/>
                <a:latin typeface="Times New Roman" panose="02020603050405020304" pitchFamily="18" charset="0"/>
                <a:ea typeface="Calibri"/>
                <a:cs typeface="Times New Roman" panose="02020603050405020304" pitchFamily="18" charset="0"/>
              </a:rPr>
              <a:t>, Mastication, And Swallowing</a:t>
            </a:r>
            <a:r>
              <a:rPr lang="en-US" sz="2400" dirty="0">
                <a:effectLst/>
                <a:latin typeface="Times New Roman" panose="02020603050405020304" pitchFamily="18" charset="0"/>
                <a:ea typeface="Calibri"/>
                <a:cs typeface="Times New Roman" panose="02020603050405020304" pitchFamily="18" charset="0"/>
              </a:rPr>
              <a:t> </a:t>
            </a:r>
            <a:r>
              <a:rPr lang="en-US" sz="2400" dirty="0" err="1">
                <a:effectLst/>
                <a:latin typeface="Times New Roman" panose="02020603050405020304" pitchFamily="18" charset="0"/>
                <a:ea typeface="Calibri"/>
                <a:cs typeface="Times New Roman" panose="02020603050405020304" pitchFamily="18" charset="0"/>
              </a:rPr>
              <a:t>Prehension</a:t>
            </a:r>
            <a:r>
              <a:rPr lang="en-US" sz="2400" dirty="0">
                <a:effectLst/>
                <a:latin typeface="Times New Roman" panose="02020603050405020304" pitchFamily="18" charset="0"/>
                <a:ea typeface="Calibri"/>
                <a:cs typeface="Times New Roman" panose="02020603050405020304" pitchFamily="18" charset="0"/>
              </a:rPr>
              <a:t> is the act of grasping for food with the mouth (lips, tongue, and teeth). It includes the ability to drink. Causes of faulty </a:t>
            </a:r>
            <a:r>
              <a:rPr lang="en-US" sz="2400" dirty="0" err="1">
                <a:effectLst/>
                <a:latin typeface="Times New Roman" panose="02020603050405020304" pitchFamily="18" charset="0"/>
                <a:ea typeface="Calibri"/>
                <a:cs typeface="Times New Roman" panose="02020603050405020304" pitchFamily="18" charset="0"/>
              </a:rPr>
              <a:t>prehension</a:t>
            </a:r>
            <a:r>
              <a:rPr lang="en-US" sz="2400" dirty="0">
                <a:effectLst/>
                <a:latin typeface="Times New Roman" panose="02020603050405020304" pitchFamily="18" charset="0"/>
                <a:ea typeface="Calibri"/>
                <a:cs typeface="Times New Roman" panose="02020603050405020304" pitchFamily="18" charset="0"/>
              </a:rPr>
              <a:t> include:</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Paralysis of the muscles of the jaw or tongue</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Malposition of incisor teeth caused by the following:</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lphaLcPeriod"/>
            </a:pPr>
            <a:r>
              <a:rPr lang="en-US" sz="2400" dirty="0">
                <a:effectLst/>
                <a:latin typeface="Times New Roman" panose="02020603050405020304" pitchFamily="18" charset="0"/>
                <a:ea typeface="Calibri"/>
                <a:cs typeface="Times New Roman" panose="02020603050405020304" pitchFamily="18" charset="0"/>
              </a:rPr>
              <a:t>Inherited skeletal defect (inherited displaced molar teeth,  inherited congenital </a:t>
            </a:r>
            <a:r>
              <a:rPr lang="en-US" sz="2400" dirty="0" err="1">
                <a:effectLst/>
                <a:latin typeface="Times New Roman" panose="02020603050405020304" pitchFamily="18" charset="0"/>
                <a:ea typeface="Calibri"/>
                <a:cs typeface="Times New Roman" panose="02020603050405020304" pitchFamily="18" charset="0"/>
              </a:rPr>
              <a:t>osteopetrosis</a:t>
            </a:r>
            <a:r>
              <a:rPr lang="en-US" sz="2400" dirty="0">
                <a:effectLst/>
                <a:latin typeface="Times New Roman" panose="02020603050405020304" pitchFamily="18" charset="0"/>
                <a:ea typeface="Calibri"/>
                <a:cs typeface="Times New Roman" panose="02020603050405020304" pitchFamily="18" charset="0"/>
              </a:rPr>
              <a:t>)</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lphaLcPeriod"/>
            </a:pPr>
            <a:r>
              <a:rPr lang="en-US" sz="2400" dirty="0">
                <a:effectLst/>
                <a:latin typeface="Times New Roman" panose="02020603050405020304" pitchFamily="18" charset="0"/>
                <a:ea typeface="Calibri"/>
                <a:cs typeface="Times New Roman" panose="02020603050405020304" pitchFamily="18" charset="0"/>
              </a:rPr>
              <a:t>Rickets</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407630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9484" y="0"/>
            <a:ext cx="8822995" cy="6740307"/>
          </a:xfrm>
          <a:prstGeom prst="rect">
            <a:avLst/>
          </a:prstGeom>
        </p:spPr>
        <p:txBody>
          <a:bodyPr wrap="square">
            <a:spAutoFit/>
          </a:bodyPr>
          <a:lstStyle/>
          <a:p>
            <a:pPr lvl="0"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3. Absence of some incisor teeth</a:t>
            </a:r>
            <a:endParaRPr lang="en-US" sz="2400" dirty="0">
              <a:latin typeface="Times New Roman" panose="02020603050405020304" pitchFamily="18" charset="0"/>
              <a:ea typeface="Calibri"/>
              <a:cs typeface="Times New Roman" panose="02020603050405020304" pitchFamily="18" charset="0"/>
            </a:endParaRPr>
          </a:p>
          <a:p>
            <a:pPr lvl="0"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4. Pain in the mouth caused by the following:</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lphaLcPeriod"/>
            </a:pPr>
            <a:r>
              <a:rPr lang="en-US" sz="2400" dirty="0">
                <a:effectLst/>
                <a:latin typeface="Times New Roman" panose="02020603050405020304" pitchFamily="18" charset="0"/>
                <a:ea typeface="Calibri"/>
                <a:cs typeface="Times New Roman" panose="02020603050405020304" pitchFamily="18" charset="0"/>
              </a:rPr>
              <a:t>Stomatitis, glossitis</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lphaLcPeriod"/>
            </a:pPr>
            <a:r>
              <a:rPr lang="en-US" sz="2400" dirty="0">
                <a:effectLst/>
                <a:latin typeface="Times New Roman" panose="02020603050405020304" pitchFamily="18" charset="0"/>
                <a:ea typeface="Calibri"/>
                <a:cs typeface="Times New Roman" panose="02020603050405020304" pitchFamily="18" charset="0"/>
              </a:rPr>
              <a:t> Foreign body in mouth</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lphaLcPeriod"/>
            </a:pPr>
            <a:r>
              <a:rPr lang="en-US" sz="2400" dirty="0">
                <a:effectLst/>
                <a:latin typeface="Times New Roman" panose="02020603050405020304" pitchFamily="18" charset="0"/>
                <a:ea typeface="Calibri"/>
                <a:cs typeface="Times New Roman" panose="02020603050405020304" pitchFamily="18" charset="0"/>
              </a:rPr>
              <a:t>Decayed teeth, e.g., fluorosis</a:t>
            </a:r>
            <a:endParaRPr lang="en-US" sz="2400" dirty="0">
              <a:latin typeface="Times New Roman" panose="02020603050405020304" pitchFamily="18" charset="0"/>
              <a:ea typeface="Calibri"/>
              <a:cs typeface="Times New Roman" panose="02020603050405020304" pitchFamily="18" charset="0"/>
            </a:endParaRPr>
          </a:p>
          <a:p>
            <a:pPr lvl="0"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5. Congenital abnormalities of tongue and lips:</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lphaLcPeriod"/>
            </a:pPr>
            <a:r>
              <a:rPr lang="en-US" sz="2400" dirty="0">
                <a:effectLst/>
                <a:latin typeface="Times New Roman" panose="02020603050405020304" pitchFamily="18" charset="0"/>
                <a:ea typeface="Calibri"/>
                <a:cs typeface="Times New Roman" panose="02020603050405020304" pitchFamily="18" charset="0"/>
              </a:rPr>
              <a:t>Inherited harelip</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lphaLcPeriod"/>
            </a:pPr>
            <a:r>
              <a:rPr lang="en-US" sz="2400" dirty="0">
                <a:effectLst/>
                <a:latin typeface="Times New Roman" panose="02020603050405020304" pitchFamily="18" charset="0"/>
                <a:ea typeface="Calibri"/>
                <a:cs typeface="Times New Roman" panose="02020603050405020304" pitchFamily="18" charset="0"/>
              </a:rPr>
              <a:t> Inherited smooth tongue of cattle.</a:t>
            </a:r>
          </a:p>
          <a:p>
            <a:pPr algn="just" rtl="0">
              <a:lnSpc>
                <a:spcPct val="150000"/>
              </a:lnSpc>
              <a:spcAft>
                <a:spcPts val="0"/>
              </a:spcAft>
            </a:pPr>
            <a:r>
              <a:rPr lang="en-US" sz="2400" dirty="0">
                <a:effectLst/>
                <a:latin typeface="Times New Roman"/>
                <a:ea typeface="Calibri"/>
                <a:cs typeface="Arial"/>
              </a:rPr>
              <a:t>A simple examination of the mouth usually reveals the causative lesion. Paralysis is indicated by the behavior of the animal as it attempts to ingest feed without success. In all cases,  the animal is hungry and attempts to feed but cannot do so. </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41067772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6"/>
            <a:ext cx="8640960" cy="3357137"/>
          </a:xfrm>
          <a:prstGeom prst="rect">
            <a:avLst/>
          </a:prstGeom>
        </p:spPr>
        <p:txBody>
          <a:bodyPr wrap="square">
            <a:spAutoFit/>
          </a:bodyPr>
          <a:lstStyle/>
          <a:p>
            <a:pPr algn="just" rtl="0">
              <a:lnSpc>
                <a:spcPct val="150000"/>
              </a:lnSpc>
              <a:spcAft>
                <a:spcPts val="0"/>
              </a:spcAft>
            </a:pPr>
            <a:r>
              <a:rPr lang="en-US" sz="2400" dirty="0">
                <a:effectLst/>
                <a:latin typeface="Times New Roman"/>
                <a:ea typeface="Calibri"/>
                <a:cs typeface="Arial"/>
              </a:rPr>
              <a:t>Mastication may be painful and is manifested by slow jaw movements interrupted by pauses and expressions of pain if the cause is a bad tooth, but in a painful stomatitis there is usually complete refusal to chew. Incomplete mastication is evidenced by the dropping of food from the mouth while eating and the passage of large quantities of undigested material in the feces.</a:t>
            </a:r>
            <a:endParaRPr lang="en-US" sz="2400" dirty="0">
              <a:ea typeface="Calibri"/>
              <a:cs typeface="Arial"/>
            </a:endParaRPr>
          </a:p>
        </p:txBody>
      </p:sp>
    </p:spTree>
    <p:extLst>
      <p:ext uri="{BB962C8B-B14F-4D97-AF65-F5344CB8AC3E}">
        <p14:creationId xmlns:p14="http://schemas.microsoft.com/office/powerpoint/2010/main" val="15962752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0"/>
            <a:ext cx="8781326" cy="6740307"/>
          </a:xfrm>
          <a:prstGeom prst="rect">
            <a:avLst/>
          </a:prstGeom>
        </p:spPr>
        <p:txBody>
          <a:bodyPr wrap="square">
            <a:spAutoFit/>
          </a:bodyPr>
          <a:lstStyle/>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Dysphagia</a:t>
            </a:r>
            <a:r>
              <a:rPr lang="en-US" sz="2400" dirty="0">
                <a:effectLst/>
                <a:latin typeface="Times New Roman" panose="02020603050405020304" pitchFamily="18" charset="0"/>
                <a:ea typeface="Calibri"/>
                <a:cs typeface="Times New Roman" panose="02020603050405020304" pitchFamily="18" charset="0"/>
              </a:rPr>
              <a:t> </a:t>
            </a:r>
            <a:r>
              <a:rPr lang="en-US" sz="2400" dirty="0">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(difficulty in eating/ swallowing).</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Dysphagia is manifested by forceful attempts to swallow accompanied initially by extension of the head, followed by forceful flexion and violent contractions of the muscles of the neck and abdomen.</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Causes Of Dysphagia And Inability To Swallow</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 Foreign body, tumor, or inflammatory in pharynx or esophagus</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 Painful condition of pharynx or esophagus</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Esophageal obstruction by impacted feed material</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Esophageal dilatation caused by paralysis</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Esophageal diverticulum</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Esophageal spasm at site of mucosal erosion.</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350647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82094"/>
            <a:ext cx="8640960" cy="5573129"/>
          </a:xfrm>
          <a:prstGeom prst="rect">
            <a:avLst/>
          </a:prstGeom>
        </p:spPr>
        <p:txBody>
          <a:bodyPr wrap="square">
            <a:spAutoFit/>
          </a:bodyPr>
          <a:lstStyle/>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Excessive Salivation</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Excessive salivation (</a:t>
            </a:r>
            <a:r>
              <a:rPr lang="en-US" sz="2400" dirty="0" err="1">
                <a:effectLst/>
                <a:latin typeface="Times New Roman" panose="02020603050405020304" pitchFamily="18" charset="0"/>
                <a:ea typeface="Calibri"/>
                <a:cs typeface="Times New Roman" panose="02020603050405020304" pitchFamily="18" charset="0"/>
              </a:rPr>
              <a:t>ptyalism</a:t>
            </a:r>
            <a:r>
              <a:rPr lang="en-US" sz="2400" dirty="0">
                <a:effectLst/>
                <a:latin typeface="Times New Roman" panose="02020603050405020304" pitchFamily="18" charset="0"/>
                <a:ea typeface="Calibri"/>
                <a:cs typeface="Times New Roman" panose="02020603050405020304" pitchFamily="18" charset="0"/>
              </a:rPr>
              <a:t>) is a sign of many pathologic conditions.</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The volume of saliva may be normal, but if it is not being swallowed, salivation can appear excessive.</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Local Causes Of Drooling Salivation</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Foreign body in mouth or pharynx</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Ulceration, deep erosion or vesicular eruption of the oral mucosa</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 Inability to swallow (esophageal abnormality)</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4291379171"/>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712968" cy="6127127"/>
          </a:xfrm>
          <a:prstGeom prst="rect">
            <a:avLst/>
          </a:prstGeom>
        </p:spPr>
        <p:txBody>
          <a:bodyPr wrap="square">
            <a:spAutoFit/>
          </a:bodyPr>
          <a:lstStyle/>
          <a:p>
            <a:pPr algn="just" rtl="0">
              <a:lnSpc>
                <a:spcPct val="150000"/>
              </a:lnSpc>
              <a:spcAft>
                <a:spcPts val="0"/>
              </a:spcAft>
            </a:pPr>
            <a:r>
              <a:rPr lang="en-US" sz="2400" b="1" dirty="0">
                <a:effectLst/>
                <a:latin typeface="Times New Roman"/>
                <a:ea typeface="Calibri"/>
                <a:cs typeface="Arial"/>
              </a:rPr>
              <a:t>Systemic Causes Of Excessive Salivation</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effectLst/>
                <a:latin typeface="Times New Roman"/>
                <a:ea typeface="Calibri"/>
                <a:cs typeface="Arial"/>
              </a:rPr>
              <a:t> Poisonous trees and poisonous plants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effectLst/>
                <a:latin typeface="Times New Roman"/>
                <a:ea typeface="Calibri"/>
                <a:cs typeface="Arial"/>
              </a:rPr>
              <a:t> Fungal toxins, e.g.,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err="1">
                <a:effectLst/>
                <a:latin typeface="Times New Roman"/>
                <a:ea typeface="Calibri"/>
                <a:cs typeface="Arial"/>
              </a:rPr>
              <a:t>Iodism</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effectLst/>
                <a:latin typeface="Times New Roman"/>
                <a:ea typeface="Calibri"/>
                <a:cs typeface="Arial"/>
              </a:rPr>
              <a:t>Watery mouth of lambs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effectLst/>
                <a:latin typeface="Times New Roman"/>
                <a:ea typeface="Calibri"/>
                <a:cs typeface="Arial"/>
              </a:rPr>
              <a:t>Sweating sickness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err="1">
                <a:effectLst/>
                <a:latin typeface="Times New Roman"/>
                <a:ea typeface="Calibri"/>
                <a:cs typeface="Arial"/>
              </a:rPr>
              <a:t>Methiocarb</a:t>
            </a:r>
            <a:r>
              <a:rPr lang="en-US" sz="2400" dirty="0">
                <a:effectLst/>
                <a:latin typeface="Times New Roman"/>
                <a:ea typeface="Calibri"/>
                <a:cs typeface="Arial"/>
              </a:rPr>
              <a:t> poisoning.</a:t>
            </a:r>
            <a:endParaRPr lang="en-US" sz="2400" dirty="0">
              <a:ea typeface="Calibri"/>
              <a:cs typeface="Arial"/>
            </a:endParaRPr>
          </a:p>
          <a:p>
            <a:pPr algn="just" rtl="0">
              <a:lnSpc>
                <a:spcPct val="150000"/>
              </a:lnSpc>
              <a:spcAft>
                <a:spcPts val="0"/>
              </a:spcAft>
            </a:pPr>
            <a:r>
              <a:rPr lang="en-US" sz="2400" dirty="0" err="1">
                <a:effectLst/>
                <a:latin typeface="Times New Roman"/>
                <a:ea typeface="Calibri"/>
                <a:cs typeface="Arial"/>
              </a:rPr>
              <a:t>Ptyalism</a:t>
            </a:r>
            <a:r>
              <a:rPr lang="en-US" sz="2400" dirty="0">
                <a:effectLst/>
                <a:latin typeface="Times New Roman"/>
                <a:ea typeface="Calibri"/>
                <a:cs typeface="Arial"/>
              </a:rPr>
              <a:t> may be a clinical sign in rabies, pseudorabies, meningoencephalitis, and slaframine toxicity. Mercury, iodine, lead, copper, and arsenic toxicity. </a:t>
            </a:r>
            <a:endParaRPr lang="en-US" sz="2400" dirty="0">
              <a:ea typeface="Calibri"/>
              <a:cs typeface="Arial"/>
            </a:endParaRPr>
          </a:p>
          <a:p>
            <a:pPr algn="just" rtl="0">
              <a:lnSpc>
                <a:spcPct val="150000"/>
              </a:lnSpc>
              <a:spcAft>
                <a:spcPts val="0"/>
              </a:spcAft>
            </a:pPr>
            <a:r>
              <a:rPr lang="en-US" sz="2400" dirty="0">
                <a:effectLst/>
                <a:latin typeface="Times New Roman"/>
                <a:ea typeface="Calibri"/>
                <a:cs typeface="Arial"/>
              </a:rPr>
              <a:t> </a:t>
            </a:r>
            <a:endParaRPr lang="en-US" sz="2400" dirty="0">
              <a:ea typeface="Calibri"/>
              <a:cs typeface="Arial"/>
            </a:endParaRPr>
          </a:p>
        </p:txBody>
      </p:sp>
    </p:spTree>
    <p:extLst>
      <p:ext uri="{BB962C8B-B14F-4D97-AF65-F5344CB8AC3E}">
        <p14:creationId xmlns:p14="http://schemas.microsoft.com/office/powerpoint/2010/main" val="34343348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TotalTime>
  <Words>523</Words>
  <Application>Microsoft Office PowerPoint</Application>
  <PresentationFormat>On-screen Show (4:3)</PresentationFormat>
  <Paragraphs>47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Century Schoolbook</vt:lpstr>
      <vt:lpstr>Times New Roman</vt:lpstr>
      <vt:lpstr>Wingdings</vt:lpstr>
      <vt:lpstr>Wingdings 2</vt:lpstr>
      <vt:lpstr>مشربية</vt:lpstr>
      <vt:lpstr>Manifestations of Alimentary 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Manifestations of Alimentary Tract</dc:title>
  <dc:creator>ALI SAHIUNY</dc:creator>
  <cp:lastModifiedBy>MA19557</cp:lastModifiedBy>
  <cp:revision>2</cp:revision>
  <dcterms:created xsi:type="dcterms:W3CDTF">2018-10-08T18:39:30Z</dcterms:created>
  <dcterms:modified xsi:type="dcterms:W3CDTF">2024-09-30T20:03:18Z</dcterms:modified>
</cp:coreProperties>
</file>